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258" r:id="rId3"/>
    <p:sldId id="278" r:id="rId4"/>
    <p:sldId id="293" r:id="rId5"/>
    <p:sldId id="285" r:id="rId6"/>
    <p:sldId id="294" r:id="rId7"/>
    <p:sldId id="287" r:id="rId8"/>
    <p:sldId id="289" r:id="rId9"/>
    <p:sldId id="290" r:id="rId10"/>
    <p:sldId id="288" r:id="rId11"/>
    <p:sldId id="291" r:id="rId12"/>
    <p:sldId id="295" r:id="rId13"/>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s Flores C." initials="WFC" lastIdx="3" clrIdx="0">
    <p:extLst>
      <p:ext uri="{19B8F6BF-5375-455C-9EA6-DF929625EA0E}">
        <p15:presenceInfo xmlns:p15="http://schemas.microsoft.com/office/powerpoint/2012/main" userId="f7ecb6bdf98182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887"/>
  </p:normalViewPr>
  <p:slideViewPr>
    <p:cSldViewPr snapToGrid="0" snapToObjects="1">
      <p:cViewPr varScale="1">
        <p:scale>
          <a:sx n="50" d="100"/>
          <a:sy n="50" d="100"/>
        </p:scale>
        <p:origin x="14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s Flores C." userId="f7ecb6bdf981827b" providerId="LiveId" clId="{2646F377-62C8-4F30-A2CE-2417FF300D5D}"/>
    <pc:docChg chg="undo custSel addSld delSld modSld sldOrd">
      <pc:chgData name="Williams Flores C." userId="f7ecb6bdf981827b" providerId="LiveId" clId="{2646F377-62C8-4F30-A2CE-2417FF300D5D}" dt="2019-12-03T01:45:05.560" v="859" actId="20577"/>
      <pc:docMkLst>
        <pc:docMk/>
      </pc:docMkLst>
      <pc:sldChg chg="addSp delSp">
        <pc:chgData name="Williams Flores C." userId="f7ecb6bdf981827b" providerId="LiveId" clId="{2646F377-62C8-4F30-A2CE-2417FF300D5D}" dt="2019-12-02T03:34:55.535" v="576"/>
        <pc:sldMkLst>
          <pc:docMk/>
          <pc:sldMk cId="315029001" sldId="257"/>
        </pc:sldMkLst>
        <pc:spChg chg="add del">
          <ac:chgData name="Williams Flores C." userId="f7ecb6bdf981827b" providerId="LiveId" clId="{2646F377-62C8-4F30-A2CE-2417FF300D5D}" dt="2019-12-02T03:34:55.535" v="576"/>
          <ac:spMkLst>
            <pc:docMk/>
            <pc:sldMk cId="315029001" sldId="257"/>
            <ac:spMk id="2" creationId="{93718B3D-F5C8-4A53-A582-01FFF20E6750}"/>
          </ac:spMkLst>
        </pc:spChg>
      </pc:sldChg>
      <pc:sldChg chg="modSp modNotesTx">
        <pc:chgData name="Williams Flores C." userId="f7ecb6bdf981827b" providerId="LiveId" clId="{2646F377-62C8-4F30-A2CE-2417FF300D5D}" dt="2019-12-02T03:18:48.268" v="30" actId="20577"/>
        <pc:sldMkLst>
          <pc:docMk/>
          <pc:sldMk cId="1604706436" sldId="258"/>
        </pc:sldMkLst>
        <pc:spChg chg="mod">
          <ac:chgData name="Williams Flores C." userId="f7ecb6bdf981827b" providerId="LiveId" clId="{2646F377-62C8-4F30-A2CE-2417FF300D5D}" dt="2019-12-02T03:18:48.268" v="30" actId="20577"/>
          <ac:spMkLst>
            <pc:docMk/>
            <pc:sldMk cId="1604706436" sldId="258"/>
            <ac:spMk id="225" creationId="{00000000-0000-0000-0000-000000000000}"/>
          </ac:spMkLst>
        </pc:spChg>
      </pc:sldChg>
      <pc:sldChg chg="modSp">
        <pc:chgData name="Williams Flores C." userId="f7ecb6bdf981827b" providerId="LiveId" clId="{2646F377-62C8-4F30-A2CE-2417FF300D5D}" dt="2019-12-02T03:24:00.291" v="447" actId="20577"/>
        <pc:sldMkLst>
          <pc:docMk/>
          <pc:sldMk cId="182233829" sldId="278"/>
        </pc:sldMkLst>
        <pc:spChg chg="mod">
          <ac:chgData name="Williams Flores C." userId="f7ecb6bdf981827b" providerId="LiveId" clId="{2646F377-62C8-4F30-A2CE-2417FF300D5D}" dt="2019-12-02T03:24:00.291" v="447" actId="20577"/>
          <ac:spMkLst>
            <pc:docMk/>
            <pc:sldMk cId="182233829" sldId="278"/>
            <ac:spMk id="4" creationId="{5F750691-DAB0-AA4F-B577-B16F30A46F18}"/>
          </ac:spMkLst>
        </pc:spChg>
      </pc:sldChg>
      <pc:sldChg chg="addSp modSp add">
        <pc:chgData name="Williams Flores C." userId="f7ecb6bdf981827b" providerId="LiveId" clId="{2646F377-62C8-4F30-A2CE-2417FF300D5D}" dt="2019-12-02T04:24:42.273" v="578" actId="1076"/>
        <pc:sldMkLst>
          <pc:docMk/>
          <pc:sldMk cId="4250124409" sldId="285"/>
        </pc:sldMkLst>
        <pc:spChg chg="mod">
          <ac:chgData name="Williams Flores C." userId="f7ecb6bdf981827b" providerId="LiveId" clId="{2646F377-62C8-4F30-A2CE-2417FF300D5D}" dt="2019-12-02T03:24:15.385" v="486" actId="20577"/>
          <ac:spMkLst>
            <pc:docMk/>
            <pc:sldMk cId="4250124409" sldId="285"/>
            <ac:spMk id="2" creationId="{99347073-55E5-4E87-91AA-1531D3AA2F0D}"/>
          </ac:spMkLst>
        </pc:spChg>
        <pc:spChg chg="mod">
          <ac:chgData name="Williams Flores C." userId="f7ecb6bdf981827b" providerId="LiveId" clId="{2646F377-62C8-4F30-A2CE-2417FF300D5D}" dt="2019-12-02T03:29:33.044" v="487"/>
          <ac:spMkLst>
            <pc:docMk/>
            <pc:sldMk cId="4250124409" sldId="285"/>
            <ac:spMk id="3" creationId="{CEF20F38-C1FF-4DB9-A57C-8C5F8914CBC3}"/>
          </ac:spMkLst>
        </pc:spChg>
        <pc:picChg chg="add mod">
          <ac:chgData name="Williams Flores C." userId="f7ecb6bdf981827b" providerId="LiveId" clId="{2646F377-62C8-4F30-A2CE-2417FF300D5D}" dt="2019-12-02T04:24:42.273" v="578" actId="1076"/>
          <ac:picMkLst>
            <pc:docMk/>
            <pc:sldMk cId="4250124409" sldId="285"/>
            <ac:picMk id="4" creationId="{7F015C35-BA2C-4229-97EC-CFC53AA7161F}"/>
          </ac:picMkLst>
        </pc:picChg>
      </pc:sldChg>
      <pc:sldChg chg="addSp modSp add">
        <pc:chgData name="Williams Flores C." userId="f7ecb6bdf981827b" providerId="LiveId" clId="{2646F377-62C8-4F30-A2CE-2417FF300D5D}" dt="2019-12-03T01:43:47.578" v="814" actId="1076"/>
        <pc:sldMkLst>
          <pc:docMk/>
          <pc:sldMk cId="413150995" sldId="287"/>
        </pc:sldMkLst>
        <pc:spChg chg="mod">
          <ac:chgData name="Williams Flores C." userId="f7ecb6bdf981827b" providerId="LiveId" clId="{2646F377-62C8-4F30-A2CE-2417FF300D5D}" dt="2019-12-02T03:34:43.721" v="574" actId="20577"/>
          <ac:spMkLst>
            <pc:docMk/>
            <pc:sldMk cId="413150995" sldId="287"/>
            <ac:spMk id="2" creationId="{6C30A7F0-05A1-4136-9328-B5FCBA04F82C}"/>
          </ac:spMkLst>
        </pc:spChg>
        <pc:spChg chg="mod">
          <ac:chgData name="Williams Flores C." userId="f7ecb6bdf981827b" providerId="LiveId" clId="{2646F377-62C8-4F30-A2CE-2417FF300D5D}" dt="2019-12-03T01:43:30.016" v="811" actId="20577"/>
          <ac:spMkLst>
            <pc:docMk/>
            <pc:sldMk cId="413150995" sldId="287"/>
            <ac:spMk id="3" creationId="{71259CEB-1BB0-4D08-BEF8-EFC793E4D121}"/>
          </ac:spMkLst>
        </pc:spChg>
        <pc:picChg chg="add mod">
          <ac:chgData name="Williams Flores C." userId="f7ecb6bdf981827b" providerId="LiveId" clId="{2646F377-62C8-4F30-A2CE-2417FF300D5D}" dt="2019-12-03T01:43:47.578" v="814" actId="1076"/>
          <ac:picMkLst>
            <pc:docMk/>
            <pc:sldMk cId="413150995" sldId="287"/>
            <ac:picMk id="4" creationId="{3072492C-FADC-4A4B-906A-FD2A9B62A5B5}"/>
          </ac:picMkLst>
        </pc:picChg>
        <pc:picChg chg="add">
          <ac:chgData name="Williams Flores C." userId="f7ecb6bdf981827b" providerId="LiveId" clId="{2646F377-62C8-4F30-A2CE-2417FF300D5D}" dt="2019-12-02T03:30:59.644" v="508"/>
          <ac:picMkLst>
            <pc:docMk/>
            <pc:sldMk cId="413150995" sldId="287"/>
            <ac:picMk id="4" creationId="{C31FD46A-FF1D-4CF0-B907-0290E563E0A8}"/>
          </ac:picMkLst>
        </pc:picChg>
      </pc:sldChg>
      <pc:sldChg chg="modSp add ord">
        <pc:chgData name="Williams Flores C." userId="f7ecb6bdf981827b" providerId="LiveId" clId="{2646F377-62C8-4F30-A2CE-2417FF300D5D}" dt="2019-12-03T01:44:26.983" v="846"/>
        <pc:sldMkLst>
          <pc:docMk/>
          <pc:sldMk cId="296352360" sldId="288"/>
        </pc:sldMkLst>
        <pc:spChg chg="mod">
          <ac:chgData name="Williams Flores C." userId="f7ecb6bdf981827b" providerId="LiveId" clId="{2646F377-62C8-4F30-A2CE-2417FF300D5D}" dt="2019-12-03T01:44:17.343" v="845" actId="255"/>
          <ac:spMkLst>
            <pc:docMk/>
            <pc:sldMk cId="296352360" sldId="288"/>
            <ac:spMk id="2" creationId="{6B3FB639-69C9-47FC-9050-ADAEBA8E1FDC}"/>
          </ac:spMkLst>
        </pc:spChg>
        <pc:spChg chg="mod">
          <ac:chgData name="Williams Flores C." userId="f7ecb6bdf981827b" providerId="LiveId" clId="{2646F377-62C8-4F30-A2CE-2417FF300D5D}" dt="2019-12-02T03:31:15.741" v="510"/>
          <ac:spMkLst>
            <pc:docMk/>
            <pc:sldMk cId="296352360" sldId="288"/>
            <ac:spMk id="3" creationId="{92D58E13-3623-46A0-A73C-C536CCEF926E}"/>
          </ac:spMkLst>
        </pc:spChg>
      </pc:sldChg>
      <pc:sldChg chg="addSp modSp add">
        <pc:chgData name="Williams Flores C." userId="f7ecb6bdf981827b" providerId="LiveId" clId="{2646F377-62C8-4F30-A2CE-2417FF300D5D}" dt="2019-12-02T03:32:10.956" v="515"/>
        <pc:sldMkLst>
          <pc:docMk/>
          <pc:sldMk cId="4103946240" sldId="289"/>
        </pc:sldMkLst>
        <pc:spChg chg="mod">
          <ac:chgData name="Williams Flores C." userId="f7ecb6bdf981827b" providerId="LiveId" clId="{2646F377-62C8-4F30-A2CE-2417FF300D5D}" dt="2019-12-02T03:31:51.759" v="513"/>
          <ac:spMkLst>
            <pc:docMk/>
            <pc:sldMk cId="4103946240" sldId="289"/>
            <ac:spMk id="2" creationId="{3AB60BD8-ABE9-4039-83AA-CD9D4E7E7B9B}"/>
          </ac:spMkLst>
        </pc:spChg>
        <pc:spChg chg="mod">
          <ac:chgData name="Williams Flores C." userId="f7ecb6bdf981827b" providerId="LiveId" clId="{2646F377-62C8-4F30-A2CE-2417FF300D5D}" dt="2019-12-02T03:32:10.956" v="515"/>
          <ac:spMkLst>
            <pc:docMk/>
            <pc:sldMk cId="4103946240" sldId="289"/>
            <ac:spMk id="3" creationId="{D347D7A2-08AB-4ED2-90B5-7F0F507C34EA}"/>
          </ac:spMkLst>
        </pc:spChg>
        <pc:spChg chg="add">
          <ac:chgData name="Williams Flores C." userId="f7ecb6bdf981827b" providerId="LiveId" clId="{2646F377-62C8-4F30-A2CE-2417FF300D5D}" dt="2019-12-02T03:32:03.246" v="514"/>
          <ac:spMkLst>
            <pc:docMk/>
            <pc:sldMk cId="4103946240" sldId="289"/>
            <ac:spMk id="4" creationId="{FAB80CE9-E7D9-4137-92B3-3C3A63A15FF8}"/>
          </ac:spMkLst>
        </pc:spChg>
        <pc:spChg chg="add">
          <ac:chgData name="Williams Flores C." userId="f7ecb6bdf981827b" providerId="LiveId" clId="{2646F377-62C8-4F30-A2CE-2417FF300D5D}" dt="2019-12-02T03:32:03.246" v="514"/>
          <ac:spMkLst>
            <pc:docMk/>
            <pc:sldMk cId="4103946240" sldId="289"/>
            <ac:spMk id="5" creationId="{AD1A370A-F120-4F59-B608-D794C423A59C}"/>
          </ac:spMkLst>
        </pc:spChg>
      </pc:sldChg>
      <pc:sldChg chg="addSp delSp modSp add">
        <pc:chgData name="Williams Flores C." userId="f7ecb6bdf981827b" providerId="LiveId" clId="{2646F377-62C8-4F30-A2CE-2417FF300D5D}" dt="2019-12-03T01:45:05.560" v="859" actId="20577"/>
        <pc:sldMkLst>
          <pc:docMk/>
          <pc:sldMk cId="627831694" sldId="290"/>
        </pc:sldMkLst>
        <pc:spChg chg="mod">
          <ac:chgData name="Williams Flores C." userId="f7ecb6bdf981827b" providerId="LiveId" clId="{2646F377-62C8-4F30-A2CE-2417FF300D5D}" dt="2019-12-02T03:33:57.084" v="548" actId="20577"/>
          <ac:spMkLst>
            <pc:docMk/>
            <pc:sldMk cId="627831694" sldId="290"/>
            <ac:spMk id="2" creationId="{41F30D3D-D240-46E6-B939-E127E823A0A5}"/>
          </ac:spMkLst>
        </pc:spChg>
        <pc:spChg chg="mod">
          <ac:chgData name="Williams Flores C." userId="f7ecb6bdf981827b" providerId="LiveId" clId="{2646F377-62C8-4F30-A2CE-2417FF300D5D}" dt="2019-12-03T01:45:05.560" v="859" actId="20577"/>
          <ac:spMkLst>
            <pc:docMk/>
            <pc:sldMk cId="627831694" sldId="290"/>
            <ac:spMk id="3" creationId="{9C60C645-207E-4E6E-9302-1E538A6410E3}"/>
          </ac:spMkLst>
        </pc:spChg>
        <pc:spChg chg="add del">
          <ac:chgData name="Williams Flores C." userId="f7ecb6bdf981827b" providerId="LiveId" clId="{2646F377-62C8-4F30-A2CE-2417FF300D5D}" dt="2019-12-02T03:32:29.718" v="518"/>
          <ac:spMkLst>
            <pc:docMk/>
            <pc:sldMk cId="627831694" sldId="290"/>
            <ac:spMk id="4" creationId="{B00BCF9F-EF02-4BE5-828E-D819036B7F9B}"/>
          </ac:spMkLst>
        </pc:spChg>
        <pc:picChg chg="add mod">
          <ac:chgData name="Williams Flores C." userId="f7ecb6bdf981827b" providerId="LiveId" clId="{2646F377-62C8-4F30-A2CE-2417FF300D5D}" dt="2019-12-02T03:32:45.473" v="521" actId="1076"/>
          <ac:picMkLst>
            <pc:docMk/>
            <pc:sldMk cId="627831694" sldId="290"/>
            <ac:picMk id="5" creationId="{9587C2D5-22E5-4FC7-9081-752967FCDA36}"/>
          </ac:picMkLst>
        </pc:picChg>
      </pc:sldChg>
      <pc:sldChg chg="addSp delSp modSp add">
        <pc:chgData name="Williams Flores C." userId="f7ecb6bdf981827b" providerId="LiveId" clId="{2646F377-62C8-4F30-A2CE-2417FF300D5D}" dt="2019-12-02T03:33:22.761" v="527"/>
        <pc:sldMkLst>
          <pc:docMk/>
          <pc:sldMk cId="266181283" sldId="291"/>
        </pc:sldMkLst>
        <pc:spChg chg="mod">
          <ac:chgData name="Williams Flores C." userId="f7ecb6bdf981827b" providerId="LiveId" clId="{2646F377-62C8-4F30-A2CE-2417FF300D5D}" dt="2019-12-02T03:33:22.761" v="527"/>
          <ac:spMkLst>
            <pc:docMk/>
            <pc:sldMk cId="266181283" sldId="291"/>
            <ac:spMk id="3" creationId="{ACD65042-51F6-42A1-8551-4F87B2BAFB84}"/>
          </ac:spMkLst>
        </pc:spChg>
        <pc:spChg chg="add del">
          <ac:chgData name="Williams Flores C." userId="f7ecb6bdf981827b" providerId="LiveId" clId="{2646F377-62C8-4F30-A2CE-2417FF300D5D}" dt="2019-12-02T03:33:11.254" v="525" actId="478"/>
          <ac:spMkLst>
            <pc:docMk/>
            <pc:sldMk cId="266181283" sldId="291"/>
            <ac:spMk id="4" creationId="{6CAD5670-E369-4C09-A15F-9082CB84DCF7}"/>
          </ac:spMkLst>
        </pc:spChg>
        <pc:picChg chg="add mod">
          <ac:chgData name="Williams Flores C." userId="f7ecb6bdf981827b" providerId="LiveId" clId="{2646F377-62C8-4F30-A2CE-2417FF300D5D}" dt="2019-12-02T03:33:13.853" v="526" actId="1076"/>
          <ac:picMkLst>
            <pc:docMk/>
            <pc:sldMk cId="266181283" sldId="291"/>
            <ac:picMk id="5" creationId="{56B09DED-DAEE-47AC-A893-5848F2468626}"/>
          </ac:picMkLst>
        </pc:picChg>
      </pc:sldChg>
      <pc:sldChg chg="addSp modSp">
        <pc:chgData name="Williams Flores C." userId="f7ecb6bdf981827b" providerId="LiveId" clId="{2646F377-62C8-4F30-A2CE-2417FF300D5D}" dt="2019-12-03T01:35:15.378" v="602" actId="14100"/>
        <pc:sldMkLst>
          <pc:docMk/>
          <pc:sldMk cId="3463159681" sldId="293"/>
        </pc:sldMkLst>
        <pc:picChg chg="add mod">
          <ac:chgData name="Williams Flores C." userId="f7ecb6bdf981827b" providerId="LiveId" clId="{2646F377-62C8-4F30-A2CE-2417FF300D5D}" dt="2019-12-03T01:35:15.378" v="602" actId="14100"/>
          <ac:picMkLst>
            <pc:docMk/>
            <pc:sldMk cId="3463159681" sldId="293"/>
            <ac:picMk id="5" creationId="{4987BF97-8455-4AF6-BB3D-40C6B0DB4462}"/>
          </ac:picMkLst>
        </pc:picChg>
      </pc:sldChg>
    </pc:docChg>
  </pc:docChgLst>
  <pc:docChgLst>
    <pc:chgData name="Williams Flores C." userId="f7ecb6bdf981827b" providerId="LiveId" clId="{5E8A00D3-2459-4030-A3D7-1B6B12F519FC}"/>
    <pc:docChg chg="undo custSel modSld">
      <pc:chgData name="Williams Flores C." userId="f7ecb6bdf981827b" providerId="LiveId" clId="{5E8A00D3-2459-4030-A3D7-1B6B12F519FC}" dt="2019-12-26T14:58:02.953" v="961" actId="20577"/>
      <pc:docMkLst>
        <pc:docMk/>
      </pc:docMkLst>
      <pc:sldChg chg="modSp">
        <pc:chgData name="Williams Flores C." userId="f7ecb6bdf981827b" providerId="LiveId" clId="{5E8A00D3-2459-4030-A3D7-1B6B12F519FC}" dt="2019-12-26T14:19:17.646" v="234" actId="5793"/>
        <pc:sldMkLst>
          <pc:docMk/>
          <pc:sldMk cId="4171687030" sldId="294"/>
        </pc:sldMkLst>
        <pc:spChg chg="mod">
          <ac:chgData name="Williams Flores C." userId="f7ecb6bdf981827b" providerId="LiveId" clId="{5E8A00D3-2459-4030-A3D7-1B6B12F519FC}" dt="2019-12-26T14:19:17.646" v="234" actId="5793"/>
          <ac:spMkLst>
            <pc:docMk/>
            <pc:sldMk cId="4171687030" sldId="294"/>
            <ac:spMk id="3" creationId="{00000000-0000-0000-0000-000000000000}"/>
          </ac:spMkLst>
        </pc:spChg>
      </pc:sldChg>
      <pc:sldChg chg="modSp">
        <pc:chgData name="Williams Flores C." userId="f7ecb6bdf981827b" providerId="LiveId" clId="{5E8A00D3-2459-4030-A3D7-1B6B12F519FC}" dt="2019-12-26T14:58:02.953" v="961" actId="20577"/>
        <pc:sldMkLst>
          <pc:docMk/>
          <pc:sldMk cId="2240267985" sldId="295"/>
        </pc:sldMkLst>
        <pc:spChg chg="mod">
          <ac:chgData name="Williams Flores C." userId="f7ecb6bdf981827b" providerId="LiveId" clId="{5E8A00D3-2459-4030-A3D7-1B6B12F519FC}" dt="2019-12-26T14:58:02.953" v="961" actId="20577"/>
          <ac:spMkLst>
            <pc:docMk/>
            <pc:sldMk cId="2240267985" sldId="295"/>
            <ac:spMk id="3"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11-24T11:32:27.048" idx="3">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04D7D-4B2E-3A40-A2E7-B0C0934C3470}" type="datetimeFigureOut">
              <a:rPr lang="es-CL" smtClean="0"/>
              <a:t>26-12-2019</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3588D-5E30-CD40-ADA0-1AB7BBA133C7}" type="slidenum">
              <a:rPr lang="es-CL" smtClean="0"/>
              <a:t>‹Nº›</a:t>
            </a:fld>
            <a:endParaRPr lang="es-CL"/>
          </a:p>
        </p:txBody>
      </p:sp>
    </p:spTree>
    <p:extLst>
      <p:ext uri="{BB962C8B-B14F-4D97-AF65-F5344CB8AC3E}">
        <p14:creationId xmlns:p14="http://schemas.microsoft.com/office/powerpoint/2010/main" val="1296471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dirty="0">
                <a:solidFill>
                  <a:schemeClr val="tx1"/>
                </a:solidFill>
                <a:effectLst/>
                <a:latin typeface="+mn-lt"/>
                <a:ea typeface="+mn-ea"/>
                <a:cs typeface="+mn-cs"/>
              </a:rPr>
              <a:t>Se explica en qué consiste la Abstracción de los Datos, la importancia de la Abstracción de los Datos en el Modelamiento de una Base de Datos, los diferentes Modelos o Niveles de Abstracción en el Modelamiento de una Base de Datos, en qué consiste el Modelamiento de los Datos, clasificación de los Modelos de Datos (conceptual, lógico y físico), etapas del modelamiento de una base de Datos  y cuales son los enfoques en el modelamiento de la base de datos (Top-Down, </a:t>
            </a:r>
            <a:r>
              <a:rPr lang="es-ES" sz="1200" b="0" i="0" u="none" strike="noStrike" kern="1200" dirty="0" err="1">
                <a:solidFill>
                  <a:schemeClr val="tx1"/>
                </a:solidFill>
                <a:effectLst/>
                <a:latin typeface="+mn-lt"/>
                <a:ea typeface="+mn-ea"/>
                <a:cs typeface="+mn-cs"/>
              </a:rPr>
              <a:t>Bottom</a:t>
            </a:r>
            <a:r>
              <a:rPr lang="es-ES" sz="1200" b="0" i="0" u="none" strike="noStrike" kern="1200" dirty="0">
                <a:solidFill>
                  <a:schemeClr val="tx1"/>
                </a:solidFill>
                <a:effectLst/>
                <a:latin typeface="+mn-lt"/>
                <a:ea typeface="+mn-ea"/>
                <a:cs typeface="+mn-cs"/>
              </a:rPr>
              <a:t>-Up y </a:t>
            </a:r>
            <a:r>
              <a:rPr lang="es-ES" sz="1200" b="0" i="0" u="none" strike="noStrike" kern="1200" dirty="0" err="1">
                <a:solidFill>
                  <a:schemeClr val="tx1"/>
                </a:solidFill>
                <a:effectLst/>
                <a:latin typeface="+mn-lt"/>
                <a:ea typeface="+mn-ea"/>
                <a:cs typeface="+mn-cs"/>
              </a:rPr>
              <a:t>Targeted</a:t>
            </a:r>
            <a:r>
              <a:rPr lang="es-ES" sz="1200" b="0" i="0" u="none" strike="noStrike" kern="1200" dirty="0">
                <a:solidFill>
                  <a:schemeClr val="tx1"/>
                </a:solidFill>
                <a:effectLst/>
                <a:latin typeface="+mn-lt"/>
                <a:ea typeface="+mn-ea"/>
                <a:cs typeface="+mn-cs"/>
              </a:rPr>
              <a:t>)</a:t>
            </a:r>
            <a:r>
              <a:rPr lang="es-ES" dirty="0"/>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5400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0968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Se recomienda que los alumnos participen en esta actividad con la finalidad que el profesor pueda conocer los conceptos que ellos tienen.</a:t>
            </a:r>
          </a:p>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3</a:t>
            </a:fld>
            <a:endParaRPr lang="es-CL"/>
          </a:p>
        </p:txBody>
      </p:sp>
    </p:spTree>
    <p:extLst>
      <p:ext uri="{BB962C8B-B14F-4D97-AF65-F5344CB8AC3E}">
        <p14:creationId xmlns:p14="http://schemas.microsoft.com/office/powerpoint/2010/main" val="189604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objetivo de la arquitectura de tres niveles es separar la vista de los usuarios, y así ocultar la complejidad de la Base de Datos en tres niveles explicados posteriormente.</a:t>
            </a:r>
          </a:p>
          <a:p>
            <a:endParaRPr lang="es-ES" dirty="0"/>
          </a:p>
          <a:p>
            <a:r>
              <a:rPr lang="es-ES" dirty="0"/>
              <a:t>Permite vistas de usuario independientes y personalizadas: Cada usuario debe ser capaz de acceder a los datos, pero tiene una vista personalizada diferente de los datos. Estos deben ser independientes: los cambios en una vista no deben afectar a las demás.</a:t>
            </a:r>
          </a:p>
          <a:p>
            <a:r>
              <a:rPr lang="es-ES" dirty="0"/>
              <a:t>Oculta los detalles físicos de almacenamiento a los usuarios: Los usuarios no deberían tener que lidiar con los detalles de almacenamiento de la base de datos.</a:t>
            </a:r>
          </a:p>
          <a:p>
            <a:r>
              <a:rPr lang="es-ES" dirty="0"/>
              <a:t>El administrador de la base de datos debe ser capaz de cambiar las estructuras de almacenamiento de esta sin afectar la vista de los usuarios.</a:t>
            </a:r>
          </a:p>
          <a:p>
            <a:r>
              <a:rPr lang="es-ES" dirty="0"/>
              <a:t>La estructura interna de la base de datos no debería verse afectada por cambios en los aspectos físicos del almacenamiento: por ejemplo, un cambio a un nuevo disco.</a:t>
            </a:r>
            <a:endParaRPr lang="es-CL" dirty="0"/>
          </a:p>
        </p:txBody>
      </p:sp>
      <p:sp>
        <p:nvSpPr>
          <p:cNvPr id="4" name="Marcador de número de diapositiva 3"/>
          <p:cNvSpPr>
            <a:spLocks noGrp="1"/>
          </p:cNvSpPr>
          <p:nvPr>
            <p:ph type="sldNum" sz="quarter" idx="10"/>
          </p:nvPr>
        </p:nvSpPr>
        <p:spPr/>
        <p:txBody>
          <a:bodyPr/>
          <a:lstStyle/>
          <a:p>
            <a:fld id="{6953588D-5E30-CD40-ADA0-1AB7BBA133C7}" type="slidenum">
              <a:rPr lang="es-CL" smtClean="0"/>
              <a:t>5</a:t>
            </a:fld>
            <a:endParaRPr lang="es-CL"/>
          </a:p>
        </p:txBody>
      </p:sp>
    </p:spTree>
    <p:extLst>
      <p:ext uri="{BB962C8B-B14F-4D97-AF65-F5344CB8AC3E}">
        <p14:creationId xmlns:p14="http://schemas.microsoft.com/office/powerpoint/2010/main" val="173792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Nivel externo (Vistas de usuario)</a:t>
            </a:r>
          </a:p>
          <a:p>
            <a:r>
              <a:rPr lang="es-ES" dirty="0"/>
              <a:t>Una vista de usuario describe una parte de la base de datos que es relevante para un usuario en particular. Excluye datos irrelevantes, así como los datos que el usuario no está autorizado a acceder.</a:t>
            </a:r>
          </a:p>
          <a:p>
            <a:endParaRPr lang="es-ES" dirty="0"/>
          </a:p>
          <a:p>
            <a:r>
              <a:rPr lang="es-ES" dirty="0"/>
              <a:t>Nivel conceptual</a:t>
            </a:r>
          </a:p>
          <a:p>
            <a:r>
              <a:rPr lang="es-ES" dirty="0"/>
              <a:t>El nivel conceptual es una forma de describir los datos que se almacenan dentro de la base de datos y cómo los datos están relacionados entre sí. Este nivel no especifica cómo se almacenan físicamente los datos.</a:t>
            </a:r>
          </a:p>
          <a:p>
            <a:endParaRPr lang="es-ES" dirty="0"/>
          </a:p>
          <a:p>
            <a:r>
              <a:rPr lang="es-ES" dirty="0"/>
              <a:t>Algunos datos importantes acerca de este nivel son:</a:t>
            </a:r>
          </a:p>
          <a:p>
            <a:endParaRPr lang="es-ES" dirty="0"/>
          </a:p>
          <a:p>
            <a:r>
              <a:rPr lang="es-ES" dirty="0"/>
              <a:t>El DBA (Administrador de la base de datos) trabaja en este nivel.</a:t>
            </a:r>
          </a:p>
          <a:p>
            <a:r>
              <a:rPr lang="es-ES" dirty="0"/>
              <a:t>Describe la estructura de todos los usuarios.</a:t>
            </a:r>
          </a:p>
          <a:p>
            <a:r>
              <a:rPr lang="es-ES" dirty="0"/>
              <a:t>Solo el DBA puede definir este nivel.</a:t>
            </a:r>
          </a:p>
          <a:p>
            <a:r>
              <a:rPr lang="es-ES" dirty="0"/>
              <a:t>Visión global de la base de datos.</a:t>
            </a:r>
          </a:p>
          <a:p>
            <a:r>
              <a:rPr lang="es-ES" dirty="0"/>
              <a:t>Independiente de hardware y software.</a:t>
            </a:r>
          </a:p>
          <a:p>
            <a:r>
              <a:rPr lang="es-ES" dirty="0"/>
              <a:t>Nivel interno (Almacenamiento Físico)</a:t>
            </a:r>
          </a:p>
          <a:p>
            <a:r>
              <a:rPr lang="es-ES" dirty="0"/>
              <a:t>El nivel interno implica la forma en que la base de datos se representa físicamente en el sistema informático. En él se describe cómo los datos se almacenan en la base de datos y en el hardware del equipo.</a:t>
            </a:r>
            <a:endParaRPr lang="es-CL" dirty="0"/>
          </a:p>
        </p:txBody>
      </p:sp>
      <p:sp>
        <p:nvSpPr>
          <p:cNvPr id="4" name="Marcador de número de diapositiva 3"/>
          <p:cNvSpPr>
            <a:spLocks noGrp="1"/>
          </p:cNvSpPr>
          <p:nvPr>
            <p:ph type="sldNum" sz="quarter" idx="10"/>
          </p:nvPr>
        </p:nvSpPr>
        <p:spPr/>
        <p:txBody>
          <a:bodyPr/>
          <a:lstStyle/>
          <a:p>
            <a:fld id="{6953588D-5E30-CD40-ADA0-1AB7BBA133C7}" type="slidenum">
              <a:rPr lang="es-CL" smtClean="0"/>
              <a:t>6</a:t>
            </a:fld>
            <a:endParaRPr lang="es-CL"/>
          </a:p>
        </p:txBody>
      </p:sp>
    </p:spTree>
    <p:extLst>
      <p:ext uri="{BB962C8B-B14F-4D97-AF65-F5344CB8AC3E}">
        <p14:creationId xmlns:p14="http://schemas.microsoft.com/office/powerpoint/2010/main" val="247942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herramientas CASE (</a:t>
            </a:r>
            <a:r>
              <a:rPr lang="es-ES" dirty="0" err="1"/>
              <a:t>Computer</a:t>
            </a:r>
            <a:r>
              <a:rPr lang="es-ES" dirty="0"/>
              <a:t> </a:t>
            </a:r>
            <a:r>
              <a:rPr lang="es-ES" dirty="0" err="1"/>
              <a:t>Aided</a:t>
            </a:r>
            <a:r>
              <a:rPr lang="es-ES" dirty="0"/>
              <a:t> Software </a:t>
            </a:r>
            <a:r>
              <a:rPr lang="es-ES" dirty="0" err="1"/>
              <a:t>Engineering</a:t>
            </a:r>
            <a:r>
              <a:rPr lang="es-ES" dirty="0"/>
              <a:t>, Ingeniería de Software Asistida por Computadora) son diversas aplicaciones informáticas o programas informáticos destinadas a aumentar el balance en el desarrollo de software reduciendo el costo de las mismas en términos de tiempo y de dinero.</a:t>
            </a:r>
          </a:p>
          <a:p>
            <a:endParaRPr lang="es-ES" dirty="0"/>
          </a:p>
          <a:p>
            <a:r>
              <a:rPr lang="es-ES" dirty="0"/>
              <a:t>Estas herramientas pueden ayudar en todos los aspectos del ciclo de vida de desarrollo del software en tareas como el proceso de realizar un diseño del proyecto, cálculo de costos, implementación de parte del código automáticamente con el diseño dado, compilación automática, documentación o detección de errores entre otras. Ya en los años 70 un proyecto llamado ISDOS diseñó un lenguaje y por lo tanto un producto que analizaba la relación existente entre los requisitos de un problema y las necesidades que estos generaban, el lenguaje en cuestión se denominaba PSL (</a:t>
            </a:r>
            <a:r>
              <a:rPr lang="es-ES" dirty="0" err="1"/>
              <a:t>Problem</a:t>
            </a:r>
            <a:r>
              <a:rPr lang="es-ES" dirty="0"/>
              <a:t> </a:t>
            </a:r>
            <a:r>
              <a:rPr lang="es-ES" dirty="0" err="1"/>
              <a:t>Statement</a:t>
            </a:r>
            <a:r>
              <a:rPr lang="es-ES" dirty="0"/>
              <a:t> </a:t>
            </a:r>
            <a:r>
              <a:rPr lang="es-ES" dirty="0" err="1"/>
              <a:t>Language</a:t>
            </a:r>
            <a:r>
              <a:rPr lang="es-ES" dirty="0"/>
              <a:t>) y la aplicación que ayudaba a buscar las necesidades de los diseñadores PSA (</a:t>
            </a:r>
            <a:r>
              <a:rPr lang="es-ES" dirty="0" err="1"/>
              <a:t>Problem</a:t>
            </a:r>
            <a:r>
              <a:rPr lang="es-ES" dirty="0"/>
              <a:t> </a:t>
            </a:r>
            <a:r>
              <a:rPr lang="es-ES" dirty="0" err="1"/>
              <a:t>Statement</a:t>
            </a:r>
            <a:r>
              <a:rPr lang="es-ES" dirty="0"/>
              <a:t> </a:t>
            </a:r>
            <a:r>
              <a:rPr lang="es-ES" dirty="0" err="1"/>
              <a:t>Analyzer</a:t>
            </a:r>
            <a:r>
              <a:rPr lang="es-ES" dirty="0"/>
              <a:t>).</a:t>
            </a:r>
          </a:p>
          <a:p>
            <a:endParaRPr lang="es-ES" dirty="0"/>
          </a:p>
          <a:p>
            <a:r>
              <a:rPr lang="es-ES" dirty="0"/>
              <a:t>Aunque esos son los inicios de las herramientas informáticas que ayudan a crear nuevos proyectos informáticos, la primera herramienta CASE fue </a:t>
            </a:r>
            <a:r>
              <a:rPr lang="es-ES" dirty="0" err="1"/>
              <a:t>Excelerator</a:t>
            </a:r>
            <a:r>
              <a:rPr lang="es-ES" dirty="0"/>
              <a:t> que salió a la luz en el año 1984 y trabajaba bajo una plataforma PC.</a:t>
            </a:r>
            <a:endParaRPr lang="es-CL" dirty="0"/>
          </a:p>
        </p:txBody>
      </p:sp>
      <p:sp>
        <p:nvSpPr>
          <p:cNvPr id="4" name="Marcador de número de diapositiva 3"/>
          <p:cNvSpPr>
            <a:spLocks noGrp="1"/>
          </p:cNvSpPr>
          <p:nvPr>
            <p:ph type="sldNum" sz="quarter" idx="10"/>
          </p:nvPr>
        </p:nvSpPr>
        <p:spPr/>
        <p:txBody>
          <a:bodyPr/>
          <a:lstStyle/>
          <a:p>
            <a:fld id="{6953588D-5E30-CD40-ADA0-1AB7BBA133C7}" type="slidenum">
              <a:rPr lang="es-CL" smtClean="0"/>
              <a:t>8</a:t>
            </a:fld>
            <a:endParaRPr lang="es-CL"/>
          </a:p>
        </p:txBody>
      </p:sp>
    </p:spTree>
    <p:extLst>
      <p:ext uri="{BB962C8B-B14F-4D97-AF65-F5344CB8AC3E}">
        <p14:creationId xmlns:p14="http://schemas.microsoft.com/office/powerpoint/2010/main" val="136247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6953588D-5E30-CD40-ADA0-1AB7BBA133C7}" type="slidenum">
              <a:rPr lang="es-CL" smtClean="0"/>
              <a:t>11</a:t>
            </a:fld>
            <a:endParaRPr lang="es-CL"/>
          </a:p>
        </p:txBody>
      </p:sp>
    </p:spTree>
    <p:extLst>
      <p:ext uri="{BB962C8B-B14F-4D97-AF65-F5344CB8AC3E}">
        <p14:creationId xmlns:p14="http://schemas.microsoft.com/office/powerpoint/2010/main" val="3010366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MX" dirty="0"/>
              <a:t>La abstracción aplicada a las bases de datos hace más simple la forma de definir las soluciones y las responsabilidades de cada rol en un proyecto donde se incluyan las bases de datos.</a:t>
            </a:r>
          </a:p>
          <a:p>
            <a:pPr marL="0" indent="0">
              <a:buNone/>
            </a:pPr>
            <a:endParaRPr lang="es-MX" dirty="0"/>
          </a:p>
          <a:p>
            <a:pPr marL="0" indent="0">
              <a:buNone/>
            </a:pPr>
            <a:r>
              <a:rPr lang="es-MX" dirty="0"/>
              <a:t>Una de las herramientas que ayudan a hacer esta separación y permiten realizar las tareas de forma eficiente son los SGBD. </a:t>
            </a:r>
          </a:p>
          <a:p>
            <a:endParaRPr lang="es-CL" dirty="0"/>
          </a:p>
        </p:txBody>
      </p:sp>
      <p:sp>
        <p:nvSpPr>
          <p:cNvPr id="4" name="Marcador de número de diapositiva 3"/>
          <p:cNvSpPr>
            <a:spLocks noGrp="1"/>
          </p:cNvSpPr>
          <p:nvPr>
            <p:ph type="sldNum" sz="quarter" idx="10"/>
          </p:nvPr>
        </p:nvSpPr>
        <p:spPr/>
        <p:txBody>
          <a:bodyPr/>
          <a:lstStyle/>
          <a:p>
            <a:fld id="{6953588D-5E30-CD40-ADA0-1AB7BBA133C7}" type="slidenum">
              <a:rPr lang="es-CL" smtClean="0"/>
              <a:t>12</a:t>
            </a:fld>
            <a:endParaRPr lang="es-CL"/>
          </a:p>
        </p:txBody>
      </p:sp>
    </p:spTree>
    <p:extLst>
      <p:ext uri="{BB962C8B-B14F-4D97-AF65-F5344CB8AC3E}">
        <p14:creationId xmlns:p14="http://schemas.microsoft.com/office/powerpoint/2010/main" val="425803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9F03A-29BC-F942-B1C6-9CBADA8C57B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4FE1EA71-BB75-E740-BD73-AA3B99F5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16BF3234-C28D-3B4E-A204-63B43ED87B6C}"/>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A363CB44-C58B-A046-A6D6-8645B4F0D1B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8F5CEA11-3982-934A-AF2B-956DCE83D910}"/>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96118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65AF4-25B2-A746-BCB8-E103E46D55C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EE94465D-CC55-7F48-AAEF-3BC57839FFA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639F664-B34F-9E4E-B6BF-2542132784F9}"/>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7D0E72A4-D3BC-304A-A28B-5FC212875C8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7ADFA72-405D-1A4E-A4B0-496B2EF22DB1}"/>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52009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D217FE-21E5-484A-9395-AFCE6C8D1F5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2F8644A1-FAE0-1E4C-A152-DFF250F0421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85F6EC6-E28D-5D4A-BD48-4E95915EF264}"/>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3A044368-4B99-6946-AF7B-DD141AF9DE4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B75E1C57-EE49-5143-8FCE-1294B0E97222}"/>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1814715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userDrawn="1">
  <p:cSld name="1_Diapositiva de título">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6172783"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7" y="11959"/>
            <a:ext cx="6024155"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6920165" y="212271"/>
            <a:ext cx="4997684" cy="586221"/>
          </a:xfrm>
          <a:prstGeom prst="rect">
            <a:avLst/>
          </a:prstGeom>
          <a:noFill/>
          <a:ln>
            <a:noFill/>
          </a:ln>
        </p:spPr>
      </p:pic>
      <p:sp>
        <p:nvSpPr>
          <p:cNvPr id="14" name="Google Shape;14;p2"/>
          <p:cNvSpPr txBox="1">
            <a:spLocks noGrp="1"/>
          </p:cNvSpPr>
          <p:nvPr>
            <p:ph type="subTitle" idx="1"/>
          </p:nvPr>
        </p:nvSpPr>
        <p:spPr>
          <a:xfrm>
            <a:off x="7046267" y="5620875"/>
            <a:ext cx="48052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5325033" y="2487700"/>
            <a:ext cx="65264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extLst>
      <p:ext uri="{BB962C8B-B14F-4D97-AF65-F5344CB8AC3E}">
        <p14:creationId xmlns:p14="http://schemas.microsoft.com/office/powerpoint/2010/main" val="2846764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cabezado de sección 1">
  <p:cSld name="Encabezado de sección 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6903076" y="186298"/>
            <a:ext cx="5082864" cy="601304"/>
          </a:xfrm>
          <a:prstGeom prst="rect">
            <a:avLst/>
          </a:prstGeom>
          <a:noFill/>
          <a:ln>
            <a:noFill/>
          </a:ln>
        </p:spPr>
      </p:pic>
      <p:grpSp>
        <p:nvGrpSpPr>
          <p:cNvPr id="18" name="Google Shape;18;p3"/>
          <p:cNvGrpSpPr/>
          <p:nvPr/>
        </p:nvGrpSpPr>
        <p:grpSpPr>
          <a:xfrm>
            <a:off x="1" y="-124"/>
            <a:ext cx="6471553"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4006100" y="3476150"/>
            <a:ext cx="79944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extLst>
      <p:ext uri="{BB962C8B-B14F-4D97-AF65-F5344CB8AC3E}">
        <p14:creationId xmlns:p14="http://schemas.microsoft.com/office/powerpoint/2010/main" val="3759274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83"/>
        <p:cNvGrpSpPr/>
        <p:nvPr/>
      </p:nvGrpSpPr>
      <p:grpSpPr>
        <a:xfrm>
          <a:off x="0" y="0"/>
          <a:ext cx="0" cy="0"/>
          <a:chOff x="0" y="0"/>
          <a:chExt cx="0" cy="0"/>
        </a:xfrm>
      </p:grpSpPr>
      <p:sp>
        <p:nvSpPr>
          <p:cNvPr id="84" name="Google Shape;84;p14"/>
          <p:cNvSpPr/>
          <p:nvPr/>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85" name="Google Shape;85;p14"/>
          <p:cNvSpPr/>
          <p:nvPr/>
        </p:nvSpPr>
        <p:spPr>
          <a:xfrm>
            <a:off x="1027800" y="212725"/>
            <a:ext cx="12048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14"/>
          <p:cNvSpPr/>
          <p:nvPr/>
        </p:nvSpPr>
        <p:spPr>
          <a:xfrm>
            <a:off x="195229" y="212725"/>
            <a:ext cx="12048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14"/>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90" name="Google Shape;90;p14"/>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56803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4ED0DB-7AD7-8D46-945F-43C51FA88F8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1CE05AC-E9FA-9D4F-881F-7866ED48474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01B52AF-97B6-434A-A728-B284A6E2FDA2}"/>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1D28A696-8CB0-DC45-B3F6-92BA3569852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B66DC4F-A615-6146-B921-6801511BEC94}"/>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393862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2F7A8-6D4A-8248-90BC-047B43B3FFB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8826776-482B-314E-A07E-E751392B3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6A5167F-6B6C-0F48-8036-A580798ACB0C}"/>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9AA48AB8-02DD-1042-86AA-C1931EE6469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4BE9897-931D-5F48-B51B-2DB7AE90CE98}"/>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1150879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DA792-4454-EB47-80AA-9EC05D99F07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7625C770-E1C5-0947-9118-2C031981819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BAEEC80F-D5E2-B740-9CED-2E6E3136BA0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8DF1E44C-C163-0C43-AD9B-AA1D4BB1884A}"/>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6" name="Marcador de pie de página 5">
            <a:extLst>
              <a:ext uri="{FF2B5EF4-FFF2-40B4-BE49-F238E27FC236}">
                <a16:creationId xmlns:a16="http://schemas.microsoft.com/office/drawing/2014/main" id="{B5C1A002-5939-9A44-A587-C534A5766C67}"/>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4828352-95C5-BA48-B90A-5C3487D65AE9}"/>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21985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3856-8B70-144D-901F-FB715E92ACB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94CFC9F-EF81-4D49-BEF5-7B991ECF53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70D0D42-516D-7C4C-A1CE-D55E2D41094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88620A6D-F300-5F47-B112-26DF208F66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9254A76-63DA-DE4B-9651-4CBB4F3FABD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70B90C8C-5A4A-D440-BE99-CDB794672E0C}"/>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8" name="Marcador de pie de página 7">
            <a:extLst>
              <a:ext uri="{FF2B5EF4-FFF2-40B4-BE49-F238E27FC236}">
                <a16:creationId xmlns:a16="http://schemas.microsoft.com/office/drawing/2014/main" id="{69201DA4-3597-724C-B3B6-4FECAD329C7D}"/>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7CCD524A-102C-E64E-897E-97D470FB1F41}"/>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848422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67230-0265-A94D-BECC-4E2B1A5BCC6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307B3070-F802-0E49-9A33-A9B901EAA88E}"/>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4" name="Marcador de pie de página 3">
            <a:extLst>
              <a:ext uri="{FF2B5EF4-FFF2-40B4-BE49-F238E27FC236}">
                <a16:creationId xmlns:a16="http://schemas.microsoft.com/office/drawing/2014/main" id="{F5E3D637-5C2D-6D47-ABE5-3C28178FC047}"/>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0CF3A90B-7CD4-F74D-910B-8EB21AB97EA8}"/>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798871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B28B584-84C3-AA45-A6E6-E7401BEE8B43}"/>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3" name="Marcador de pie de página 2">
            <a:extLst>
              <a:ext uri="{FF2B5EF4-FFF2-40B4-BE49-F238E27FC236}">
                <a16:creationId xmlns:a16="http://schemas.microsoft.com/office/drawing/2014/main" id="{B6479476-EA49-F044-9AAE-141F8B1C11DC}"/>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F65FF45-EC00-AC4B-8BB6-47554F11D655}"/>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329290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A0ACB-B041-5741-BA79-0DBAF55DFCF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656322CF-E8AB-2E44-B119-B49B5F9B6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923C69B0-84C0-E44E-A0B3-277726438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7CF8B5-77A8-5047-A257-8C4A9F920FFD}"/>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6" name="Marcador de pie de página 5">
            <a:extLst>
              <a:ext uri="{FF2B5EF4-FFF2-40B4-BE49-F238E27FC236}">
                <a16:creationId xmlns:a16="http://schemas.microsoft.com/office/drawing/2014/main" id="{E31A03EC-2F44-A54A-854A-0F0CD351DEF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41617CC1-69AA-9E40-8B89-F91AA5F9A411}"/>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624599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D0B9EF-7B45-6449-9BD8-886BC8D5AB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3313AE70-005F-AB40-86DF-FBD73AF02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C6BC2DAC-AA7B-D64E-8BD7-3278F9052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9E491D-86E7-6D48-AC4D-BC0439224694}"/>
              </a:ext>
            </a:extLst>
          </p:cNvPr>
          <p:cNvSpPr>
            <a:spLocks noGrp="1"/>
          </p:cNvSpPr>
          <p:nvPr>
            <p:ph type="dt" sz="half" idx="10"/>
          </p:nvPr>
        </p:nvSpPr>
        <p:spPr/>
        <p:txBody>
          <a:bodyPr/>
          <a:lstStyle/>
          <a:p>
            <a:fld id="{94BD405F-A64D-F440-B924-1FBE05655439}" type="datetimeFigureOut">
              <a:rPr lang="es-CL" smtClean="0"/>
              <a:t>26-12-2019</a:t>
            </a:fld>
            <a:endParaRPr lang="es-CL"/>
          </a:p>
        </p:txBody>
      </p:sp>
      <p:sp>
        <p:nvSpPr>
          <p:cNvPr id="6" name="Marcador de pie de página 5">
            <a:extLst>
              <a:ext uri="{FF2B5EF4-FFF2-40B4-BE49-F238E27FC236}">
                <a16:creationId xmlns:a16="http://schemas.microsoft.com/office/drawing/2014/main" id="{C083BC41-5283-5D47-B4E2-F1BEB2DA2CB9}"/>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7AF25E4B-4418-124B-8070-AE963AFDE7CB}"/>
              </a:ext>
            </a:extLst>
          </p:cNvPr>
          <p:cNvSpPr>
            <a:spLocks noGrp="1"/>
          </p:cNvSpPr>
          <p:nvPr>
            <p:ph type="sldNum" sz="quarter" idx="12"/>
          </p:nvPr>
        </p:nvSpPr>
        <p:spPr/>
        <p:txBody>
          <a:bodyPr/>
          <a:lstStyle/>
          <a:p>
            <a:fld id="{067F77B9-4AA2-7F46-AA61-964E00045316}" type="slidenum">
              <a:rPr lang="es-CL" smtClean="0"/>
              <a:t>‹Nº›</a:t>
            </a:fld>
            <a:endParaRPr lang="es-CL"/>
          </a:p>
        </p:txBody>
      </p:sp>
    </p:spTree>
    <p:extLst>
      <p:ext uri="{BB962C8B-B14F-4D97-AF65-F5344CB8AC3E}">
        <p14:creationId xmlns:p14="http://schemas.microsoft.com/office/powerpoint/2010/main" val="2740532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39827FF-5CD5-4646-8476-D9C0B6137E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0A41C80F-4F7D-0B42-8646-AD341A8D8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6A58EDB-3EA7-734F-9B00-C512D2235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BD405F-A64D-F440-B924-1FBE05655439}" type="datetimeFigureOut">
              <a:rPr lang="es-CL" smtClean="0"/>
              <a:t>26-12-2019</a:t>
            </a:fld>
            <a:endParaRPr lang="es-CL"/>
          </a:p>
        </p:txBody>
      </p:sp>
      <p:sp>
        <p:nvSpPr>
          <p:cNvPr id="5" name="Marcador de pie de página 4">
            <a:extLst>
              <a:ext uri="{FF2B5EF4-FFF2-40B4-BE49-F238E27FC236}">
                <a16:creationId xmlns:a16="http://schemas.microsoft.com/office/drawing/2014/main" id="{E6ADCB51-D5D9-0D46-939B-07AD26737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E591203A-FE97-8F49-BA93-5C67721C2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F77B9-4AA2-7F46-AA61-964E00045316}" type="slidenum">
              <a:rPr lang="es-CL" smtClean="0"/>
              <a:t>‹Nº›</a:t>
            </a:fld>
            <a:endParaRPr lang="es-CL"/>
          </a:p>
        </p:txBody>
      </p:sp>
    </p:spTree>
    <p:extLst>
      <p:ext uri="{BB962C8B-B14F-4D97-AF65-F5344CB8AC3E}">
        <p14:creationId xmlns:p14="http://schemas.microsoft.com/office/powerpoint/2010/main" val="232017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5517775" y="2487700"/>
            <a:ext cx="6392574" cy="2891100"/>
          </a:xfrm>
          <a:prstGeom prst="rect">
            <a:avLst/>
          </a:prstGeom>
        </p:spPr>
        <p:txBody>
          <a:bodyPr spcFirstLastPara="1" vert="horz" wrap="square" lIns="91425" tIns="45700" rIns="91425" bIns="45700" rtlCol="0" anchor="b" anchorCtr="0">
            <a:noAutofit/>
          </a:bodyPr>
          <a:lstStyle/>
          <a:p>
            <a:r>
              <a:rPr lang="en-US" dirty="0"/>
              <a:t>MODELAMIENTO DE DATOS</a:t>
            </a:r>
            <a:endParaRPr dirty="0"/>
          </a:p>
        </p:txBody>
      </p:sp>
      <p:sp>
        <p:nvSpPr>
          <p:cNvPr id="213" name="Google Shape;213;p30"/>
          <p:cNvSpPr txBox="1">
            <a:spLocks noGrp="1"/>
          </p:cNvSpPr>
          <p:nvPr>
            <p:ph type="subTitle" idx="1"/>
          </p:nvPr>
        </p:nvSpPr>
        <p:spPr>
          <a:xfrm>
            <a:off x="7910513" y="5620875"/>
            <a:ext cx="2502087" cy="873900"/>
          </a:xfrm>
          <a:prstGeom prst="roundRect">
            <a:avLst/>
          </a:prstGeom>
        </p:spPr>
        <p:txBody>
          <a:bodyPr spcFirstLastPara="1" vert="horz" wrap="square" lIns="91425" tIns="0" rIns="182875" bIns="0" rtlCol="0" anchor="t" anchorCtr="0">
            <a:noAutofit/>
          </a:bodyPr>
          <a:lstStyle/>
          <a:p>
            <a:pPr marL="0" indent="0" algn="ctr"/>
            <a:r>
              <a:rPr lang="en-US" sz="3600" dirty="0"/>
              <a:t>MDY</a:t>
            </a:r>
            <a:endParaRPr sz="3600" dirty="0"/>
          </a:p>
        </p:txBody>
      </p:sp>
    </p:spTree>
    <p:extLst>
      <p:ext uri="{BB962C8B-B14F-4D97-AF65-F5344CB8AC3E}">
        <p14:creationId xmlns:p14="http://schemas.microsoft.com/office/powerpoint/2010/main" val="315029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FB639-69C9-47FC-9050-ADAEBA8E1FDC}"/>
              </a:ext>
            </a:extLst>
          </p:cNvPr>
          <p:cNvSpPr>
            <a:spLocks noGrp="1"/>
          </p:cNvSpPr>
          <p:nvPr>
            <p:ph type="title"/>
          </p:nvPr>
        </p:nvSpPr>
        <p:spPr>
          <a:xfrm>
            <a:off x="1382751" y="212725"/>
            <a:ext cx="6686428" cy="813000"/>
          </a:xfrm>
        </p:spPr>
        <p:txBody>
          <a:bodyPr/>
          <a:lstStyle/>
          <a:p>
            <a:r>
              <a:rPr lang="es-CL" sz="4000" dirty="0">
                <a:solidFill>
                  <a:schemeClr val="bg1"/>
                </a:solidFill>
              </a:rPr>
              <a:t>Usuarios de las Bases de Datos</a:t>
            </a:r>
          </a:p>
        </p:txBody>
      </p:sp>
      <p:sp>
        <p:nvSpPr>
          <p:cNvPr id="3" name="Marcador de texto 2">
            <a:extLst>
              <a:ext uri="{FF2B5EF4-FFF2-40B4-BE49-F238E27FC236}">
                <a16:creationId xmlns:a16="http://schemas.microsoft.com/office/drawing/2014/main" id="{92D58E13-3623-46A0-A73C-C536CCEF926E}"/>
              </a:ext>
            </a:extLst>
          </p:cNvPr>
          <p:cNvSpPr>
            <a:spLocks noGrp="1"/>
          </p:cNvSpPr>
          <p:nvPr>
            <p:ph type="body" idx="1"/>
          </p:nvPr>
        </p:nvSpPr>
        <p:spPr/>
        <p:txBody>
          <a:bodyPr/>
          <a:lstStyle/>
          <a:p>
            <a:pPr marL="0" indent="0">
              <a:buNone/>
            </a:pPr>
            <a:r>
              <a:rPr lang="es-MX" dirty="0"/>
              <a:t>Los usuarios de las bases de datos se diferencia en función de sus roles o responsabilidades con la base de datos:</a:t>
            </a:r>
          </a:p>
          <a:p>
            <a:pPr marL="0" indent="0">
              <a:buNone/>
            </a:pPr>
            <a:endParaRPr lang="es-MX" dirty="0"/>
          </a:p>
          <a:p>
            <a:pPr indent="-457200">
              <a:buFont typeface="+mj-lt"/>
              <a:buAutoNum type="arabicPeriod"/>
            </a:pPr>
            <a:r>
              <a:rPr lang="es-MX" dirty="0"/>
              <a:t>Usuario final: Son usuarios que interactúan con los datos a través de algún sistema que le permita realizar las tareas de consulta y actualización de datos. </a:t>
            </a:r>
          </a:p>
          <a:p>
            <a:pPr indent="-457200">
              <a:buFont typeface="+mj-lt"/>
              <a:buAutoNum type="arabicPeriod"/>
            </a:pPr>
            <a:r>
              <a:rPr lang="es-CL" dirty="0"/>
              <a:t>Programadores: profesionales informáticos que construyen programas a través de herramientas de desarrollo. </a:t>
            </a:r>
          </a:p>
          <a:p>
            <a:pPr indent="-457200">
              <a:buFont typeface="+mj-lt"/>
              <a:buAutoNum type="arabicPeriod"/>
            </a:pPr>
            <a:r>
              <a:rPr lang="es-CL" dirty="0"/>
              <a:t>Analistas: interactúan con los datos a través de lenguajes de consultas.</a:t>
            </a:r>
          </a:p>
          <a:p>
            <a:pPr indent="-457200">
              <a:buFont typeface="+mj-lt"/>
              <a:buAutoNum type="arabicPeriod"/>
            </a:pPr>
            <a:r>
              <a:rPr lang="es-CL" dirty="0"/>
              <a:t>Administradores: DBA (data base administrador) son las personas encargadas de velar por la integridad, disponibilidad y seguridad de los datos.</a:t>
            </a:r>
            <a:endParaRPr lang="es-MX" dirty="0"/>
          </a:p>
          <a:p>
            <a:endParaRPr lang="es-CL" dirty="0"/>
          </a:p>
        </p:txBody>
      </p:sp>
    </p:spTree>
    <p:extLst>
      <p:ext uri="{BB962C8B-B14F-4D97-AF65-F5344CB8AC3E}">
        <p14:creationId xmlns:p14="http://schemas.microsoft.com/office/powerpoint/2010/main" val="296352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CD65042-51F6-42A1-8551-4F87B2BAFB84}"/>
              </a:ext>
            </a:extLst>
          </p:cNvPr>
          <p:cNvSpPr>
            <a:spLocks noGrp="1"/>
          </p:cNvSpPr>
          <p:nvPr>
            <p:ph type="body" idx="1"/>
          </p:nvPr>
        </p:nvSpPr>
        <p:spPr/>
        <p:txBody>
          <a:bodyPr/>
          <a:lstStyle/>
          <a:p>
            <a:r>
              <a:rPr lang="es-MX" dirty="0"/>
              <a:t>Una solución que se compone de bases de datos tiene 3 niveles de abstracción:</a:t>
            </a:r>
          </a:p>
          <a:p>
            <a:endParaRPr lang="es-CL" dirty="0"/>
          </a:p>
        </p:txBody>
      </p:sp>
      <p:pic>
        <p:nvPicPr>
          <p:cNvPr id="5" name="Imagen 4">
            <a:extLst>
              <a:ext uri="{FF2B5EF4-FFF2-40B4-BE49-F238E27FC236}">
                <a16:creationId xmlns:a16="http://schemas.microsoft.com/office/drawing/2014/main" id="{56B09DED-DAEE-47AC-A893-5848F2468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83" y="1928351"/>
            <a:ext cx="8020617" cy="4428049"/>
          </a:xfrm>
          <a:prstGeom prst="rect">
            <a:avLst/>
          </a:prstGeom>
        </p:spPr>
      </p:pic>
      <p:sp>
        <p:nvSpPr>
          <p:cNvPr id="6" name="Título 1">
            <a:extLst>
              <a:ext uri="{FF2B5EF4-FFF2-40B4-BE49-F238E27FC236}">
                <a16:creationId xmlns:a16="http://schemas.microsoft.com/office/drawing/2014/main" id="{6B3FB639-69C9-47FC-9050-ADAEBA8E1FDC}"/>
              </a:ext>
            </a:extLst>
          </p:cNvPr>
          <p:cNvSpPr txBox="1">
            <a:spLocks/>
          </p:cNvSpPr>
          <p:nvPr/>
        </p:nvSpPr>
        <p:spPr>
          <a:xfrm>
            <a:off x="1382751" y="212725"/>
            <a:ext cx="6686428" cy="813000"/>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rgbClr val="818990"/>
              </a:buClr>
              <a:buSzPts val="1800"/>
              <a:buNone/>
              <a:defRPr sz="4400" kern="1200">
                <a:solidFill>
                  <a:schemeClr val="tx1"/>
                </a:solidFill>
                <a:latin typeface="Calibri" panose="020F0502020204030204" pitchFamily="34" charset="0"/>
                <a:ea typeface="+mj-ea"/>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CL" sz="4000">
                <a:solidFill>
                  <a:schemeClr val="bg1"/>
                </a:solidFill>
              </a:rPr>
              <a:t>Usuarios de las Bases de Datos</a:t>
            </a:r>
            <a:endParaRPr lang="es-CL" sz="4000" dirty="0">
              <a:solidFill>
                <a:schemeClr val="bg1"/>
              </a:solidFill>
            </a:endParaRPr>
          </a:p>
        </p:txBody>
      </p:sp>
    </p:spTree>
    <p:extLst>
      <p:ext uri="{BB962C8B-B14F-4D97-AF65-F5344CB8AC3E}">
        <p14:creationId xmlns:p14="http://schemas.microsoft.com/office/powerpoint/2010/main" val="266181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3902" y="212725"/>
            <a:ext cx="6675277" cy="813000"/>
          </a:xfrm>
        </p:spPr>
        <p:txBody>
          <a:bodyPr/>
          <a:lstStyle/>
          <a:p>
            <a:r>
              <a:rPr lang="es-CL" dirty="0">
                <a:solidFill>
                  <a:schemeClr val="bg1"/>
                </a:solidFill>
              </a:rPr>
              <a:t>Conclusión Aprendizajes</a:t>
            </a:r>
          </a:p>
        </p:txBody>
      </p:sp>
      <p:sp>
        <p:nvSpPr>
          <p:cNvPr id="3" name="Marcador de texto 2"/>
          <p:cNvSpPr>
            <a:spLocks noGrp="1"/>
          </p:cNvSpPr>
          <p:nvPr>
            <p:ph type="body" idx="1"/>
          </p:nvPr>
        </p:nvSpPr>
        <p:spPr/>
        <p:txBody>
          <a:bodyPr/>
          <a:lstStyle/>
          <a:p>
            <a:r>
              <a:rPr lang="es-ES_tradnl" dirty="0"/>
              <a:t>Es importante tener una mirada global sobre las necesidades del negocio antes de poder pensar y diseñar una base de datos.</a:t>
            </a:r>
          </a:p>
          <a:p>
            <a:r>
              <a:rPr lang="es-ES_tradnl" dirty="0"/>
              <a:t>Existen tres niveles de abstracción de la base de datos:</a:t>
            </a:r>
          </a:p>
          <a:p>
            <a:pPr lvl="1"/>
            <a:r>
              <a:rPr lang="es-ES_tradnl" dirty="0"/>
              <a:t>Nivel Externo</a:t>
            </a:r>
          </a:p>
          <a:p>
            <a:pPr lvl="1"/>
            <a:r>
              <a:rPr lang="es-ES_tradnl" dirty="0"/>
              <a:t>Nivel Conceptual</a:t>
            </a:r>
          </a:p>
          <a:p>
            <a:pPr lvl="1"/>
            <a:r>
              <a:rPr lang="es-ES_tradnl" dirty="0"/>
              <a:t>Nivel Físico</a:t>
            </a:r>
          </a:p>
          <a:p>
            <a:r>
              <a:rPr lang="es-ES_tradnl" dirty="0"/>
              <a:t>Existen diversos tipos de usuarios de base de datos, el tipo que se asigne depende de las características que este deba cumplir dentro del sistema que se desarrollara o se ha desarrollado.</a:t>
            </a:r>
          </a:p>
          <a:p>
            <a:r>
              <a:rPr lang="es-ES_tradnl" dirty="0"/>
              <a:t>Es importante analizar la abstracción que tiene la base de datos, para así conocer las diferentes etapas que se debe considerar en el análisis del diseño de una base </a:t>
            </a:r>
            <a:r>
              <a:rPr lang="es-ES_tradnl"/>
              <a:t>de datos</a:t>
            </a:r>
            <a:endParaRPr lang="es-ES_tradnl" dirty="0"/>
          </a:p>
          <a:p>
            <a:endParaRPr lang="es-ES_tradnl" dirty="0"/>
          </a:p>
          <a:p>
            <a:endParaRPr lang="es-CL" dirty="0"/>
          </a:p>
        </p:txBody>
      </p:sp>
    </p:spTree>
    <p:extLst>
      <p:ext uri="{BB962C8B-B14F-4D97-AF65-F5344CB8AC3E}">
        <p14:creationId xmlns:p14="http://schemas.microsoft.com/office/powerpoint/2010/main" val="224026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1215482" y="3476150"/>
            <a:ext cx="10062117" cy="1603200"/>
          </a:xfrm>
          <a:prstGeom prst="rect">
            <a:avLst/>
          </a:prstGeom>
        </p:spPr>
        <p:txBody>
          <a:bodyPr spcFirstLastPara="1" vert="horz" wrap="square" lIns="91425" tIns="45700" rIns="91425" bIns="45700" rtlCol="0" anchor="t" anchorCtr="0">
            <a:noAutofit/>
          </a:bodyPr>
          <a:lstStyle/>
          <a:p>
            <a:r>
              <a:rPr lang="es-CL" dirty="0">
                <a:solidFill>
                  <a:schemeClr val="bg1"/>
                </a:solidFill>
              </a:rPr>
              <a:t>Abstracción de los Datos</a:t>
            </a:r>
            <a:endParaRPr dirty="0">
              <a:solidFill>
                <a:schemeClr val="bg1"/>
              </a:solidFill>
            </a:endParaRPr>
          </a:p>
        </p:txBody>
      </p:sp>
    </p:spTree>
    <p:extLst>
      <p:ext uri="{BB962C8B-B14F-4D97-AF65-F5344CB8AC3E}">
        <p14:creationId xmlns:p14="http://schemas.microsoft.com/office/powerpoint/2010/main" val="160470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393902" y="212725"/>
            <a:ext cx="6675277" cy="813000"/>
          </a:xfrm>
        </p:spPr>
        <p:txBody>
          <a:bodyPr/>
          <a:lstStyle/>
          <a:p>
            <a:r>
              <a:rPr lang="es-ES_tradnl" dirty="0">
                <a:solidFill>
                  <a:schemeClr val="bg1"/>
                </a:solidFill>
              </a:rPr>
              <a:t>Conocimientos previos</a:t>
            </a:r>
          </a:p>
        </p:txBody>
      </p:sp>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endParaRPr lang="es-ES_tradnl" dirty="0"/>
          </a:p>
          <a:p>
            <a:r>
              <a:rPr lang="es-ES_tradnl" dirty="0"/>
              <a:t>¿Qué sabemos sobre la abstracción de los datos y su importancia en el modelado de una base de datos?</a:t>
            </a:r>
          </a:p>
          <a:p>
            <a:r>
              <a:rPr lang="es-ES_tradnl" dirty="0"/>
              <a:t>¿Qué sabemos sobre los diferentes Modelos o Niveles de abstracción en el modelamiento de una Base de Datos?</a:t>
            </a:r>
          </a:p>
          <a:p>
            <a:r>
              <a:rPr lang="es-ES_tradnl" dirty="0"/>
              <a:t>¿En que consiste el modelamiento de los datos?</a:t>
            </a:r>
          </a:p>
          <a:p>
            <a:r>
              <a:rPr lang="es-ES_tradnl" dirty="0"/>
              <a:t>¿Cuales son las clasificaciones del modelamiento de los datos?</a:t>
            </a:r>
          </a:p>
          <a:p>
            <a:r>
              <a:rPr lang="es-ES_tradnl" dirty="0"/>
              <a:t>¿Cuáles son las etapas del modelamiento de una base de datos?</a:t>
            </a:r>
          </a:p>
          <a:p>
            <a:r>
              <a:rPr lang="es-ES_tradnl" dirty="0"/>
              <a:t>¿</a:t>
            </a:r>
            <a:r>
              <a:rPr lang="es-ES" dirty="0"/>
              <a:t>Cuales son los enfoques en el modelamiento de la base de datos</a:t>
            </a:r>
            <a:r>
              <a:rPr lang="es-ES_tradnl" dirty="0"/>
              <a:t>?</a:t>
            </a:r>
          </a:p>
          <a:p>
            <a:pPr marL="50800" indent="0">
              <a:buNone/>
            </a:pPr>
            <a:endParaRPr lang="es-ES_tradnl" dirty="0"/>
          </a:p>
        </p:txBody>
      </p:sp>
    </p:spTree>
    <p:extLst>
      <p:ext uri="{BB962C8B-B14F-4D97-AF65-F5344CB8AC3E}">
        <p14:creationId xmlns:p14="http://schemas.microsoft.com/office/powerpoint/2010/main" val="182233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8146" y="212725"/>
            <a:ext cx="6731033" cy="813000"/>
          </a:xfrm>
        </p:spPr>
        <p:txBody>
          <a:bodyPr/>
          <a:lstStyle/>
          <a:p>
            <a:r>
              <a:rPr lang="es-CL" dirty="0">
                <a:solidFill>
                  <a:schemeClr val="bg1"/>
                </a:solidFill>
              </a:rPr>
              <a:t>Qué es un SGBD</a:t>
            </a:r>
          </a:p>
        </p:txBody>
      </p:sp>
      <p:sp>
        <p:nvSpPr>
          <p:cNvPr id="3" name="Marcador de texto 2"/>
          <p:cNvSpPr>
            <a:spLocks noGrp="1"/>
          </p:cNvSpPr>
          <p:nvPr>
            <p:ph type="body" idx="1"/>
          </p:nvPr>
        </p:nvSpPr>
        <p:spPr/>
        <p:txBody>
          <a:bodyPr/>
          <a:lstStyle/>
          <a:p>
            <a:r>
              <a:rPr lang="es-CL" dirty="0"/>
              <a:t>Un sistema de Gestor de Base de Datos es un conjunto de programas que permiten el almacenamiento, modificación y extracción de la información en una base de datos.</a:t>
            </a:r>
          </a:p>
          <a:p>
            <a:pPr lvl="1"/>
            <a:r>
              <a:rPr lang="es-CL" dirty="0"/>
              <a:t>Uno de sus principales usos es que los usuarios puedan acceder a la información usando herramientas especificas de consulta y creación de reportes.</a:t>
            </a:r>
          </a:p>
          <a:p>
            <a:pPr lvl="1"/>
            <a:r>
              <a:rPr lang="es-CL" dirty="0"/>
              <a:t>Otra labor importante que proporcionan son los métodos para mantener la integridad de los datos, administración de los permisos de accesos de usuarios a los datos y para recuperar la información si el sistema se corrompe.</a:t>
            </a:r>
          </a:p>
        </p:txBody>
      </p:sp>
      <p:pic>
        <p:nvPicPr>
          <p:cNvPr id="5" name="Imagen 4">
            <a:extLst>
              <a:ext uri="{FF2B5EF4-FFF2-40B4-BE49-F238E27FC236}">
                <a16:creationId xmlns:a16="http://schemas.microsoft.com/office/drawing/2014/main" id="{4987BF97-8455-4AF6-BB3D-40C6B0DB4462}"/>
              </a:ext>
            </a:extLst>
          </p:cNvPr>
          <p:cNvPicPr>
            <a:picLocks noChangeAspect="1"/>
          </p:cNvPicPr>
          <p:nvPr/>
        </p:nvPicPr>
        <p:blipFill>
          <a:blip r:embed="rId2"/>
          <a:stretch>
            <a:fillRect/>
          </a:stretch>
        </p:blipFill>
        <p:spPr>
          <a:xfrm>
            <a:off x="6096000" y="3429000"/>
            <a:ext cx="4857750" cy="3238500"/>
          </a:xfrm>
          <a:prstGeom prst="rect">
            <a:avLst/>
          </a:prstGeom>
        </p:spPr>
      </p:pic>
    </p:spTree>
    <p:extLst>
      <p:ext uri="{BB962C8B-B14F-4D97-AF65-F5344CB8AC3E}">
        <p14:creationId xmlns:p14="http://schemas.microsoft.com/office/powerpoint/2010/main" val="3463159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347073-55E5-4E87-91AA-1531D3AA2F0D}"/>
              </a:ext>
            </a:extLst>
          </p:cNvPr>
          <p:cNvSpPr>
            <a:spLocks noGrp="1"/>
          </p:cNvSpPr>
          <p:nvPr>
            <p:ph type="title"/>
          </p:nvPr>
        </p:nvSpPr>
        <p:spPr>
          <a:xfrm>
            <a:off x="1393902" y="212725"/>
            <a:ext cx="6675277" cy="813000"/>
          </a:xfrm>
        </p:spPr>
        <p:txBody>
          <a:bodyPr/>
          <a:lstStyle/>
          <a:p>
            <a:r>
              <a:rPr lang="es-CL" sz="3600" dirty="0">
                <a:solidFill>
                  <a:schemeClr val="bg1"/>
                </a:solidFill>
              </a:rPr>
              <a:t>Que es la abstracción de los datos</a:t>
            </a:r>
          </a:p>
        </p:txBody>
      </p:sp>
      <p:sp>
        <p:nvSpPr>
          <p:cNvPr id="3" name="Marcador de texto 2">
            <a:extLst>
              <a:ext uri="{FF2B5EF4-FFF2-40B4-BE49-F238E27FC236}">
                <a16:creationId xmlns:a16="http://schemas.microsoft.com/office/drawing/2014/main" id="{CEF20F38-C1FF-4DB9-A57C-8C5F8914CBC3}"/>
              </a:ext>
            </a:extLst>
          </p:cNvPr>
          <p:cNvSpPr>
            <a:spLocks noGrp="1"/>
          </p:cNvSpPr>
          <p:nvPr>
            <p:ph type="body" idx="1"/>
          </p:nvPr>
        </p:nvSpPr>
        <p:spPr/>
        <p:txBody>
          <a:bodyPr/>
          <a:lstStyle/>
          <a:p>
            <a:pPr marL="0" indent="0" algn="just">
              <a:buNone/>
            </a:pPr>
            <a:r>
              <a:rPr lang="es-CL" dirty="0"/>
              <a:t>Una de las principales finalidades de los SGBD es ofrecer a los usuarios una </a:t>
            </a:r>
            <a:r>
              <a:rPr lang="es-CL" b="1" i="1" dirty="0"/>
              <a:t>visión abstracta </a:t>
            </a:r>
            <a:r>
              <a:rPr lang="es-CL" dirty="0"/>
              <a:t>de los datos. Es decir, el sistema oculta ciertos detalles del modo en que almacena y mantiene los datos.</a:t>
            </a:r>
          </a:p>
          <a:p>
            <a:pPr marL="0" indent="0" algn="just">
              <a:buNone/>
            </a:pPr>
            <a:r>
              <a:rPr lang="es-CL" dirty="0"/>
              <a:t>Los SGBD simplifican además la interacción con los usuarios definiéndose tres niveles de abstracción. </a:t>
            </a:r>
          </a:p>
          <a:p>
            <a:pPr marL="0" indent="0" algn="just">
              <a:buNone/>
            </a:pPr>
            <a:r>
              <a:rPr lang="es-CL" dirty="0"/>
              <a:t>Esta representación se denomina </a:t>
            </a:r>
            <a:r>
              <a:rPr lang="es-CL" b="1" dirty="0"/>
              <a:t>Arquitectura de Tres Niveles </a:t>
            </a:r>
            <a:r>
              <a:rPr lang="es-CL" dirty="0"/>
              <a:t>para el desarrollo de Bases de Datos y fue aprobado por la ANSI-SPARC (American </a:t>
            </a:r>
            <a:r>
              <a:rPr lang="es-CL" dirty="0" err="1"/>
              <a:t>National</a:t>
            </a:r>
            <a:r>
              <a:rPr lang="es-CL" dirty="0"/>
              <a:t> Standard </a:t>
            </a:r>
            <a:r>
              <a:rPr lang="es-CL" dirty="0" err="1"/>
              <a:t>Institute</a:t>
            </a:r>
            <a:r>
              <a:rPr lang="es-CL" dirty="0"/>
              <a:t> - </a:t>
            </a:r>
            <a:r>
              <a:rPr lang="es-CL" dirty="0" err="1"/>
              <a:t>Standards</a:t>
            </a:r>
            <a:r>
              <a:rPr lang="es-CL" dirty="0"/>
              <a:t> </a:t>
            </a:r>
            <a:r>
              <a:rPr lang="es-CL" dirty="0" err="1"/>
              <a:t>Planning</a:t>
            </a:r>
            <a:r>
              <a:rPr lang="es-CL" dirty="0"/>
              <a:t> and </a:t>
            </a:r>
            <a:r>
              <a:rPr lang="es-CL" dirty="0" err="1"/>
              <a:t>Requirements</a:t>
            </a:r>
            <a:r>
              <a:rPr lang="es-CL" dirty="0"/>
              <a:t> </a:t>
            </a:r>
            <a:r>
              <a:rPr lang="es-CL" dirty="0" err="1"/>
              <a:t>Committee</a:t>
            </a:r>
            <a:r>
              <a:rPr lang="es-CL" dirty="0"/>
              <a:t>) en 1975 como ayuda para conseguir la separación entre los programas de aplicación y los datos, el manejo de múltiples vistas por parte de los usuarios y el uso de un catálogo para almacenar el esquema de la base de datos</a:t>
            </a:r>
          </a:p>
          <a:p>
            <a:endParaRPr lang="es-CL" dirty="0"/>
          </a:p>
        </p:txBody>
      </p:sp>
    </p:spTree>
    <p:extLst>
      <p:ext uri="{BB962C8B-B14F-4D97-AF65-F5344CB8AC3E}">
        <p14:creationId xmlns:p14="http://schemas.microsoft.com/office/powerpoint/2010/main" val="425012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60449" y="212725"/>
            <a:ext cx="6708730" cy="813000"/>
          </a:xfrm>
        </p:spPr>
        <p:txBody>
          <a:bodyPr/>
          <a:lstStyle/>
          <a:p>
            <a:r>
              <a:rPr lang="es-CL" dirty="0">
                <a:solidFill>
                  <a:schemeClr val="bg1"/>
                </a:solidFill>
              </a:rPr>
              <a:t>Abstracción de los Datos</a:t>
            </a:r>
          </a:p>
        </p:txBody>
      </p:sp>
      <p:sp>
        <p:nvSpPr>
          <p:cNvPr id="3" name="Marcador de texto 2"/>
          <p:cNvSpPr>
            <a:spLocks noGrp="1"/>
          </p:cNvSpPr>
          <p:nvPr>
            <p:ph type="body" idx="1"/>
          </p:nvPr>
        </p:nvSpPr>
        <p:spPr/>
        <p:txBody>
          <a:bodyPr/>
          <a:lstStyle/>
          <a:p>
            <a:pPr marL="50800" indent="0">
              <a:buNone/>
            </a:pPr>
            <a:endParaRPr lang="es-CL"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430062"/>
            <a:ext cx="8229600" cy="4714875"/>
          </a:xfrm>
          <a:prstGeom prst="rect">
            <a:avLst/>
          </a:prstGeom>
        </p:spPr>
      </p:pic>
    </p:spTree>
    <p:extLst>
      <p:ext uri="{BB962C8B-B14F-4D97-AF65-F5344CB8AC3E}">
        <p14:creationId xmlns:p14="http://schemas.microsoft.com/office/powerpoint/2010/main" val="417168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30A7F0-05A1-4136-9328-B5FCBA04F82C}"/>
              </a:ext>
            </a:extLst>
          </p:cNvPr>
          <p:cNvSpPr>
            <a:spLocks noGrp="1"/>
          </p:cNvSpPr>
          <p:nvPr>
            <p:ph type="title"/>
          </p:nvPr>
        </p:nvSpPr>
        <p:spPr>
          <a:xfrm>
            <a:off x="1427356" y="212725"/>
            <a:ext cx="6641823" cy="813000"/>
          </a:xfrm>
        </p:spPr>
        <p:txBody>
          <a:bodyPr/>
          <a:lstStyle/>
          <a:p>
            <a:r>
              <a:rPr lang="es-CL" dirty="0">
                <a:solidFill>
                  <a:schemeClr val="bg1"/>
                </a:solidFill>
              </a:rPr>
              <a:t>Primer Nivel</a:t>
            </a:r>
          </a:p>
        </p:txBody>
      </p:sp>
      <p:sp>
        <p:nvSpPr>
          <p:cNvPr id="3" name="Marcador de texto 2">
            <a:extLst>
              <a:ext uri="{FF2B5EF4-FFF2-40B4-BE49-F238E27FC236}">
                <a16:creationId xmlns:a16="http://schemas.microsoft.com/office/drawing/2014/main" id="{71259CEB-1BB0-4D08-BEF8-EFC793E4D121}"/>
              </a:ext>
            </a:extLst>
          </p:cNvPr>
          <p:cNvSpPr>
            <a:spLocks noGrp="1"/>
          </p:cNvSpPr>
          <p:nvPr>
            <p:ph type="body" idx="1"/>
          </p:nvPr>
        </p:nvSpPr>
        <p:spPr/>
        <p:txBody>
          <a:bodyPr/>
          <a:lstStyle/>
          <a:p>
            <a:pPr algn="just">
              <a:buFont typeface="+mj-lt"/>
              <a:buAutoNum type="arabicPeriod"/>
            </a:pPr>
            <a:r>
              <a:rPr lang="es-CL" b="1" dirty="0"/>
              <a:t>Nivel externo </a:t>
            </a:r>
            <a:r>
              <a:rPr lang="es-CL" dirty="0"/>
              <a:t>(vistas de usuario o capa de presentación)</a:t>
            </a:r>
          </a:p>
          <a:p>
            <a:pPr marL="0" indent="0" algn="just">
              <a:buNone/>
            </a:pPr>
            <a:r>
              <a:rPr lang="es-CL" dirty="0"/>
              <a:t>Es el mas cercano al usuario final y permite describir esquemas o vistas de usuario de los datos que le interesa a un grupo de usuarios, y a su vez oculta el resto de los datos. Se pueden definir </a:t>
            </a:r>
            <a:r>
              <a:rPr lang="es-CL" b="1" i="1" dirty="0"/>
              <a:t>n</a:t>
            </a:r>
            <a:r>
              <a:rPr lang="es-CL" dirty="0"/>
              <a:t> vistas para una base de datos.</a:t>
            </a:r>
          </a:p>
          <a:p>
            <a:pPr marL="0" indent="0" algn="just">
              <a:buNone/>
            </a:pPr>
            <a:r>
              <a:rPr lang="es-CL" dirty="0"/>
              <a:t>En el siguiente ejemplo se puede observar un sistema de factura, el cual cuenta con un formulario para que el usuario ingrese los datos para su posterior emisión.</a:t>
            </a:r>
          </a:p>
          <a:p>
            <a:pPr marL="0" indent="0" algn="just">
              <a:buNone/>
            </a:pPr>
            <a:endParaRPr lang="es-CL" dirty="0"/>
          </a:p>
          <a:p>
            <a:pPr marL="0" indent="0" algn="just">
              <a:buNone/>
            </a:pPr>
            <a:endParaRPr lang="es-CL" dirty="0"/>
          </a:p>
          <a:p>
            <a:pPr marL="0" indent="0" algn="just">
              <a:buNone/>
            </a:pPr>
            <a:r>
              <a:rPr lang="es-CL" dirty="0"/>
              <a:t> </a:t>
            </a:r>
          </a:p>
          <a:p>
            <a:pPr marL="0" indent="0" algn="just">
              <a:buNone/>
            </a:pPr>
            <a:endParaRPr lang="es-CL" dirty="0"/>
          </a:p>
          <a:p>
            <a:endParaRPr lang="es-CL" dirty="0"/>
          </a:p>
        </p:txBody>
      </p:sp>
      <p:pic>
        <p:nvPicPr>
          <p:cNvPr id="4" name="Imagen 3">
            <a:extLst>
              <a:ext uri="{FF2B5EF4-FFF2-40B4-BE49-F238E27FC236}">
                <a16:creationId xmlns:a16="http://schemas.microsoft.com/office/drawing/2014/main" id="{3072492C-FADC-4A4B-906A-FD2A9B62A5B5}"/>
              </a:ext>
            </a:extLst>
          </p:cNvPr>
          <p:cNvPicPr>
            <a:picLocks noChangeAspect="1"/>
          </p:cNvPicPr>
          <p:nvPr/>
        </p:nvPicPr>
        <p:blipFill>
          <a:blip r:embed="rId2"/>
          <a:stretch>
            <a:fillRect/>
          </a:stretch>
        </p:blipFill>
        <p:spPr>
          <a:xfrm>
            <a:off x="3478758" y="3706248"/>
            <a:ext cx="5234484" cy="2900777"/>
          </a:xfrm>
          <a:prstGeom prst="rect">
            <a:avLst/>
          </a:prstGeom>
        </p:spPr>
      </p:pic>
    </p:spTree>
    <p:extLst>
      <p:ext uri="{BB962C8B-B14F-4D97-AF65-F5344CB8AC3E}">
        <p14:creationId xmlns:p14="http://schemas.microsoft.com/office/powerpoint/2010/main" val="41315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B60BD8-ABE9-4039-83AA-CD9D4E7E7B9B}"/>
              </a:ext>
            </a:extLst>
          </p:cNvPr>
          <p:cNvSpPr>
            <a:spLocks noGrp="1"/>
          </p:cNvSpPr>
          <p:nvPr>
            <p:ph type="title"/>
          </p:nvPr>
        </p:nvSpPr>
        <p:spPr>
          <a:xfrm>
            <a:off x="1405054" y="212725"/>
            <a:ext cx="6664125" cy="813000"/>
          </a:xfrm>
        </p:spPr>
        <p:txBody>
          <a:bodyPr/>
          <a:lstStyle/>
          <a:p>
            <a:r>
              <a:rPr lang="es-CL" sz="4000" dirty="0">
                <a:solidFill>
                  <a:schemeClr val="bg1"/>
                </a:solidFill>
              </a:rPr>
              <a:t>Segundo Nivel</a:t>
            </a:r>
          </a:p>
        </p:txBody>
      </p:sp>
      <p:sp>
        <p:nvSpPr>
          <p:cNvPr id="3" name="Marcador de texto 2">
            <a:extLst>
              <a:ext uri="{FF2B5EF4-FFF2-40B4-BE49-F238E27FC236}">
                <a16:creationId xmlns:a16="http://schemas.microsoft.com/office/drawing/2014/main" id="{D347D7A2-08AB-4ED2-90B5-7F0F507C34EA}"/>
              </a:ext>
            </a:extLst>
          </p:cNvPr>
          <p:cNvSpPr>
            <a:spLocks noGrp="1"/>
          </p:cNvSpPr>
          <p:nvPr>
            <p:ph type="body" idx="1"/>
          </p:nvPr>
        </p:nvSpPr>
        <p:spPr/>
        <p:txBody>
          <a:bodyPr/>
          <a:lstStyle/>
          <a:p>
            <a:pPr algn="just">
              <a:buFont typeface="+mj-lt"/>
              <a:buAutoNum type="arabicPeriod" startAt="2"/>
            </a:pPr>
            <a:r>
              <a:rPr lang="es-CL" b="1" dirty="0"/>
              <a:t>Nivel Conceptual</a:t>
            </a:r>
          </a:p>
          <a:p>
            <a:pPr marL="0" indent="0" algn="just">
              <a:buNone/>
            </a:pPr>
            <a:r>
              <a:rPr lang="es-CL" dirty="0"/>
              <a:t>Describe a través de modelos cuales son los datos que se requieren almacenar, la relación que hay entre ellos y las restricciones asociadas. En este nivel la representación es inherente a la tecnología que se vaya a implementar ya que es un modelo lógico.</a:t>
            </a:r>
          </a:p>
          <a:p>
            <a:pPr marL="0" indent="0" algn="just">
              <a:buNone/>
            </a:pPr>
            <a:r>
              <a:rPr lang="es-CL" dirty="0"/>
              <a:t>Para hacer estas tareas de forma más eficiente es que se utilizan las herramientas CASE (</a:t>
            </a:r>
            <a:r>
              <a:rPr lang="es-CL" dirty="0" err="1"/>
              <a:t>Computer</a:t>
            </a:r>
            <a:r>
              <a:rPr lang="es-CL" dirty="0"/>
              <a:t> </a:t>
            </a:r>
            <a:r>
              <a:rPr lang="es-CL" dirty="0" err="1"/>
              <a:t>Aided</a:t>
            </a:r>
            <a:r>
              <a:rPr lang="es-CL" dirty="0"/>
              <a:t> </a:t>
            </a:r>
            <a:r>
              <a:rPr lang="es-CL" dirty="0" err="1"/>
              <a:t>SoftwareEngineering</a:t>
            </a:r>
            <a:r>
              <a:rPr lang="es-CL" dirty="0"/>
              <a:t>), que son un set de aplicaciones informáticas que apoyan todas las tareas de un ciclo de vida de desarrollo de software.</a:t>
            </a:r>
          </a:p>
          <a:p>
            <a:endParaRPr lang="es-CL" dirty="0"/>
          </a:p>
        </p:txBody>
      </p:sp>
      <p:sp>
        <p:nvSpPr>
          <p:cNvPr id="4" name="CuadroTexto 3">
            <a:extLst>
              <a:ext uri="{FF2B5EF4-FFF2-40B4-BE49-F238E27FC236}">
                <a16:creationId xmlns:a16="http://schemas.microsoft.com/office/drawing/2014/main" id="{FAB80CE9-E7D9-4137-92B3-3C3A63A15FF8}"/>
              </a:ext>
            </a:extLst>
          </p:cNvPr>
          <p:cNvSpPr txBox="1"/>
          <p:nvPr/>
        </p:nvSpPr>
        <p:spPr>
          <a:xfrm>
            <a:off x="1158481" y="4879072"/>
            <a:ext cx="4558352"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CL" b="1" dirty="0"/>
              <a:t>Entidades</a:t>
            </a:r>
            <a:r>
              <a:rPr lang="es-CL" dirty="0"/>
              <a:t>:  Son los objetos, personas o servicios que están involucrados en el negocio. En el caso del ejemplo anterior las entidades son: cliente, pedido y artículo.</a:t>
            </a:r>
          </a:p>
          <a:p>
            <a:pPr algn="just"/>
            <a:r>
              <a:rPr lang="es-CL" dirty="0"/>
              <a:t> </a:t>
            </a:r>
          </a:p>
        </p:txBody>
      </p:sp>
      <p:sp>
        <p:nvSpPr>
          <p:cNvPr id="5" name="CuadroTexto 4">
            <a:extLst>
              <a:ext uri="{FF2B5EF4-FFF2-40B4-BE49-F238E27FC236}">
                <a16:creationId xmlns:a16="http://schemas.microsoft.com/office/drawing/2014/main" id="{AD1A370A-F120-4F59-B608-D794C423A59C}"/>
              </a:ext>
            </a:extLst>
          </p:cNvPr>
          <p:cNvSpPr txBox="1"/>
          <p:nvPr/>
        </p:nvSpPr>
        <p:spPr>
          <a:xfrm>
            <a:off x="6483114" y="4879072"/>
            <a:ext cx="4394580"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CL" dirty="0"/>
              <a:t> </a:t>
            </a:r>
            <a:r>
              <a:rPr lang="es-CL" b="1" dirty="0"/>
              <a:t>Relaciones</a:t>
            </a:r>
            <a:r>
              <a:rPr lang="es-CL" dirty="0"/>
              <a:t>: Son conexiones o asociaciones entre las entidades. En el caso del ejemplo anterior hay dos relaciones Realiza y Se Compone.</a:t>
            </a:r>
          </a:p>
          <a:p>
            <a:endParaRPr lang="es-CL" dirty="0"/>
          </a:p>
        </p:txBody>
      </p:sp>
    </p:spTree>
    <p:extLst>
      <p:ext uri="{BB962C8B-B14F-4D97-AF65-F5344CB8AC3E}">
        <p14:creationId xmlns:p14="http://schemas.microsoft.com/office/powerpoint/2010/main" val="4103946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30D3D-D240-46E6-B939-E127E823A0A5}"/>
              </a:ext>
            </a:extLst>
          </p:cNvPr>
          <p:cNvSpPr>
            <a:spLocks noGrp="1"/>
          </p:cNvSpPr>
          <p:nvPr>
            <p:ph type="title"/>
          </p:nvPr>
        </p:nvSpPr>
        <p:spPr>
          <a:xfrm>
            <a:off x="1393902" y="212725"/>
            <a:ext cx="6675277" cy="813000"/>
          </a:xfrm>
        </p:spPr>
        <p:txBody>
          <a:bodyPr/>
          <a:lstStyle/>
          <a:p>
            <a:r>
              <a:rPr lang="es-CL" dirty="0">
                <a:solidFill>
                  <a:schemeClr val="bg1"/>
                </a:solidFill>
              </a:rPr>
              <a:t>Tercer Nivel</a:t>
            </a:r>
          </a:p>
        </p:txBody>
      </p:sp>
      <p:sp>
        <p:nvSpPr>
          <p:cNvPr id="3" name="Marcador de texto 2">
            <a:extLst>
              <a:ext uri="{FF2B5EF4-FFF2-40B4-BE49-F238E27FC236}">
                <a16:creationId xmlns:a16="http://schemas.microsoft.com/office/drawing/2014/main" id="{9C60C645-207E-4E6E-9302-1E538A6410E3}"/>
              </a:ext>
            </a:extLst>
          </p:cNvPr>
          <p:cNvSpPr>
            <a:spLocks noGrp="1"/>
          </p:cNvSpPr>
          <p:nvPr>
            <p:ph type="body" idx="1"/>
          </p:nvPr>
        </p:nvSpPr>
        <p:spPr/>
        <p:txBody>
          <a:bodyPr/>
          <a:lstStyle/>
          <a:p>
            <a:pPr algn="just">
              <a:buFont typeface="+mj-lt"/>
              <a:buAutoNum type="arabicPeriod" startAt="3"/>
            </a:pPr>
            <a:r>
              <a:rPr lang="es-CL" b="1" dirty="0"/>
              <a:t>Nivel Físico</a:t>
            </a:r>
          </a:p>
          <a:p>
            <a:pPr marL="0" indent="0" algn="just">
              <a:buNone/>
            </a:pPr>
            <a:r>
              <a:rPr lang="es-CL" dirty="0"/>
              <a:t>El nivel más bajo de abstracción describe cómo se almacenan realmente los datos. En el nivel físico se describen en detalle las estructuras de datos complejas de bajo nivel.</a:t>
            </a:r>
          </a:p>
          <a:p>
            <a:pPr marL="0" indent="0" algn="just">
              <a:buNone/>
            </a:pPr>
            <a:r>
              <a:rPr lang="es-CL" dirty="0"/>
              <a:t>Por ejemplo, se cuenta con la información de los empleados, donde se obtienen datos como: El identificador, Nombre, Trabajo, Fecha de Nacimiento, Salario, Departamento al que presta servicios.</a:t>
            </a:r>
          </a:p>
        </p:txBody>
      </p:sp>
      <p:pic>
        <p:nvPicPr>
          <p:cNvPr id="4098" name="Picture 2" descr="Resultado de imagen para tabla oracle clien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0625" y="3698289"/>
            <a:ext cx="4448554" cy="276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83169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1621</Words>
  <Application>Microsoft Office PowerPoint</Application>
  <PresentationFormat>Panorámica</PresentationFormat>
  <Paragraphs>92</Paragraphs>
  <Slides>12</Slides>
  <Notes>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Bebas Neue</vt:lpstr>
      <vt:lpstr>Calibri</vt:lpstr>
      <vt:lpstr>Calibri Light</vt:lpstr>
      <vt:lpstr>Franklin Gothic</vt:lpstr>
      <vt:lpstr>Roboto Mono</vt:lpstr>
      <vt:lpstr>Tema de Office</vt:lpstr>
      <vt:lpstr>MODELAMIENTO DE DATOS</vt:lpstr>
      <vt:lpstr>Abstracción de los Datos</vt:lpstr>
      <vt:lpstr>Conocimientos previos</vt:lpstr>
      <vt:lpstr>Qué es un SGBD</vt:lpstr>
      <vt:lpstr>Que es la abstracción de los datos</vt:lpstr>
      <vt:lpstr>Abstracción de los Datos</vt:lpstr>
      <vt:lpstr>Primer Nivel</vt:lpstr>
      <vt:lpstr>Segundo Nivel</vt:lpstr>
      <vt:lpstr>Tercer Nivel</vt:lpstr>
      <vt:lpstr>Usuarios de las Bases de Datos</vt:lpstr>
      <vt:lpstr>Presentación de PowerPoint</vt:lpstr>
      <vt:lpstr>Conclusión Aprendizajes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TITULO</dc:title>
  <dc:creator>Williams Flores C.</dc:creator>
  <cp:lastModifiedBy>Williams Flores C.</cp:lastModifiedBy>
  <cp:revision>23</cp:revision>
  <dcterms:created xsi:type="dcterms:W3CDTF">2019-11-24T13:52:01Z</dcterms:created>
  <dcterms:modified xsi:type="dcterms:W3CDTF">2019-12-26T14:58:04Z</dcterms:modified>
</cp:coreProperties>
</file>